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6858000" cx="12192000"/>
  <p:notesSz cx="6858000" cy="9144000"/>
  <p:embeddedFontLst>
    <p:embeddedFont>
      <p:font typeface="Montserrat"/>
      <p:regular r:id="rId15"/>
      <p:bold r:id="rId16"/>
      <p:italic r:id="rId17"/>
      <p:boldItalic r:id="rId18"/>
    </p:embeddedFont>
    <p:embeddedFont>
      <p:font typeface="Fira Code"/>
      <p:regular r:id="rId19"/>
      <p:bold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7ED6150-F519-48CA-8C49-974B52B18D5C}">
  <a:tblStyle styleId="{D7ED6150-F519-48CA-8C49-974B52B18D5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FiraCode-bold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Montserrat-regular.fntdata"/><Relationship Id="rId14" Type="http://schemas.openxmlformats.org/officeDocument/2006/relationships/slide" Target="slides/slide8.xml"/><Relationship Id="rId17" Type="http://schemas.openxmlformats.org/officeDocument/2006/relationships/font" Target="fonts/Montserrat-italic.fntdata"/><Relationship Id="rId16" Type="http://schemas.openxmlformats.org/officeDocument/2006/relationships/font" Target="fonts/Montserrat-bold.fntdata"/><Relationship Id="rId5" Type="http://schemas.openxmlformats.org/officeDocument/2006/relationships/slideMaster" Target="slideMasters/slideMaster1.xml"/><Relationship Id="rId19" Type="http://schemas.openxmlformats.org/officeDocument/2006/relationships/font" Target="fonts/FiraCode-regular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Montserrat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Relationship Id="rId4" Type="http://schemas.openxmlformats.org/officeDocument/2006/relationships/image" Target="../media/image1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11.png"/><Relationship Id="rId9" Type="http://schemas.openxmlformats.org/officeDocument/2006/relationships/image" Target="../media/image7.png"/><Relationship Id="rId5" Type="http://schemas.openxmlformats.org/officeDocument/2006/relationships/image" Target="../media/image6.png"/><Relationship Id="rId6" Type="http://schemas.openxmlformats.org/officeDocument/2006/relationships/image" Target="../media/image13.png"/><Relationship Id="rId7" Type="http://schemas.openxmlformats.org/officeDocument/2006/relationships/image" Target="../media/image19.png"/><Relationship Id="rId8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6.png"/><Relationship Id="rId5" Type="http://schemas.openxmlformats.org/officeDocument/2006/relationships/image" Target="../media/image10.png"/><Relationship Id="rId6" Type="http://schemas.openxmlformats.org/officeDocument/2006/relationships/image" Target="../media/image14.png"/><Relationship Id="rId7" Type="http://schemas.openxmlformats.org/officeDocument/2006/relationships/image" Target="../media/image9.png"/><Relationship Id="rId8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20.png"/><Relationship Id="rId5" Type="http://schemas.openxmlformats.org/officeDocument/2006/relationships/image" Target="../media/image24.png"/><Relationship Id="rId6" Type="http://schemas.openxmlformats.org/officeDocument/2006/relationships/image" Target="../media/image27.png"/><Relationship Id="rId7" Type="http://schemas.openxmlformats.org/officeDocument/2006/relationships/image" Target="../media/image2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5" Type="http://schemas.openxmlformats.org/officeDocument/2006/relationships/image" Target="../media/image32.png"/><Relationship Id="rId6" Type="http://schemas.openxmlformats.org/officeDocument/2006/relationships/image" Target="../media/image23.png"/><Relationship Id="rId7" Type="http://schemas.openxmlformats.org/officeDocument/2006/relationships/image" Target="../media/image28.png"/><Relationship Id="rId8" Type="http://schemas.openxmlformats.org/officeDocument/2006/relationships/image" Target="../media/image3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305276" y="2074515"/>
            <a:ext cx="11581447" cy="1733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TECHNICKÁ PODSTATA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5400" u="none" cap="none" strike="noStrike">
                <a:solidFill>
                  <a:srgbClr val="3FB950"/>
                </a:solidFill>
                <a:latin typeface="Montserrat"/>
                <a:ea typeface="Montserrat"/>
                <a:cs typeface="Montserrat"/>
                <a:sym typeface="Montserrat"/>
              </a:rPr>
              <a:t>DAT A INFORMACÍ</a:t>
            </a:r>
            <a:endParaRPr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4">
            <a:alphaModFix/>
          </a:blip>
          <a:srcRect b="44767" l="0" r="0" t="44768"/>
          <a:stretch/>
        </p:blipFill>
        <p:spPr>
          <a:xfrm>
            <a:off x="3438525" y="3998565"/>
            <a:ext cx="5314950" cy="556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B22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1" name="Google Shape;9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2" name="Google Shape;9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2323951"/>
            <a:ext cx="5229225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 txBox="1"/>
          <p:nvPr/>
        </p:nvSpPr>
        <p:spPr>
          <a:xfrm>
            <a:off x="771525" y="581025"/>
            <a:ext cx="8931116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E6EDF3"/>
                </a:solidFill>
                <a:latin typeface="Montserrat"/>
                <a:ea typeface="Montserrat"/>
                <a:cs typeface="Montserrat"/>
                <a:sym typeface="Montserrat"/>
              </a:rPr>
              <a:t>Svět je Analogový, Počítač Digitální</a:t>
            </a:r>
            <a:endParaRPr/>
          </a:p>
        </p:txBody>
      </p:sp>
      <p:sp>
        <p:nvSpPr>
          <p:cNvPr id="94" name="Google Shape;94;p14"/>
          <p:cNvSpPr/>
          <p:nvPr/>
        </p:nvSpPr>
        <p:spPr>
          <a:xfrm>
            <a:off x="581025" y="581025"/>
            <a:ext cx="57150" cy="552450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95" name="Google Shape;9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91275" y="2333476"/>
            <a:ext cx="5210175" cy="33147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4"/>
          <p:cNvSpPr txBox="1"/>
          <p:nvPr/>
        </p:nvSpPr>
        <p:spPr>
          <a:xfrm>
            <a:off x="895350" y="2427208"/>
            <a:ext cx="66675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•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962025" y="2425303"/>
            <a:ext cx="4848225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66675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Signál:</a:t>
            </a: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 Fyzikální jev nesoucí data.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895350" y="2935753"/>
            <a:ext cx="66675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•</a:t>
            </a:r>
            <a:endParaRPr/>
          </a:p>
        </p:txBody>
      </p:sp>
      <p:sp>
        <p:nvSpPr>
          <p:cNvPr id="99" name="Google Shape;99;p14"/>
          <p:cNvSpPr txBox="1"/>
          <p:nvPr/>
        </p:nvSpPr>
        <p:spPr>
          <a:xfrm>
            <a:off x="962025" y="2933848"/>
            <a:ext cx="4848225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66675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Analogový:</a:t>
            </a: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 Spojitá vlna (jako zvuk vinylu). Nekonečně mnoho stavů.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895350" y="3809970"/>
            <a:ext cx="66675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•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962025" y="3808065"/>
            <a:ext cx="4848225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66675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Digitální:</a:t>
            </a: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 Diskrétní stavy. Pouze </a:t>
            </a:r>
            <a:r>
              <a:rPr b="1" i="0" lang="en-US" sz="1800" u="none" cap="none" strike="noStrike">
                <a:solidFill>
                  <a:srgbClr val="3FB950"/>
                </a:solidFill>
                <a:latin typeface="Montserrat"/>
                <a:ea typeface="Montserrat"/>
                <a:cs typeface="Montserrat"/>
                <a:sym typeface="Montserrat"/>
              </a:rPr>
              <a:t>0</a:t>
            </a: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 nebo </a:t>
            </a:r>
            <a:r>
              <a:rPr b="1" i="0" lang="en-US" sz="1800" u="none" cap="none" strike="noStrike">
                <a:solidFill>
                  <a:srgbClr val="3FB950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/>
          </a:p>
        </p:txBody>
      </p:sp>
      <p:sp>
        <p:nvSpPr>
          <p:cNvPr id="102" name="Google Shape;102;p14"/>
          <p:cNvSpPr txBox="1"/>
          <p:nvPr/>
        </p:nvSpPr>
        <p:spPr>
          <a:xfrm>
            <a:off x="895350" y="4318515"/>
            <a:ext cx="66675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•</a:t>
            </a:r>
            <a:endParaRPr/>
          </a:p>
        </p:txBody>
      </p:sp>
      <p:sp>
        <p:nvSpPr>
          <p:cNvPr id="103" name="Google Shape;103;p14"/>
          <p:cNvSpPr txBox="1"/>
          <p:nvPr/>
        </p:nvSpPr>
        <p:spPr>
          <a:xfrm>
            <a:off x="962025" y="4316610"/>
            <a:ext cx="4848225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66675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Bit (b):</a:t>
            </a: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 Základní jednotka informace (vypínač).</a:t>
            </a:r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895350" y="5192732"/>
            <a:ext cx="66675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•</a:t>
            </a:r>
            <a:endParaRPr/>
          </a:p>
        </p:txBody>
      </p:sp>
      <p:sp>
        <p:nvSpPr>
          <p:cNvPr id="105" name="Google Shape;105;p14"/>
          <p:cNvSpPr txBox="1"/>
          <p:nvPr/>
        </p:nvSpPr>
        <p:spPr>
          <a:xfrm>
            <a:off x="962025" y="5190827"/>
            <a:ext cx="4848225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66675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Byte (B):</a:t>
            </a: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 8 bitů = 1 znak (256 kombinací).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B22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0" name="Google Shape;11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5"/>
          <p:cNvSpPr txBox="1"/>
          <p:nvPr/>
        </p:nvSpPr>
        <p:spPr>
          <a:xfrm>
            <a:off x="771525" y="130819"/>
            <a:ext cx="7090886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E6EDF3"/>
                </a:solidFill>
                <a:latin typeface="Montserrat"/>
                <a:ea typeface="Montserrat"/>
                <a:cs typeface="Montserrat"/>
                <a:sym typeface="Montserrat"/>
              </a:rPr>
              <a:t>Kódování: Jak počítač "píše"</a:t>
            </a:r>
            <a:endParaRPr/>
          </a:p>
        </p:txBody>
      </p:sp>
      <p:sp>
        <p:nvSpPr>
          <p:cNvPr id="112" name="Google Shape;112;p15"/>
          <p:cNvSpPr/>
          <p:nvPr/>
        </p:nvSpPr>
        <p:spPr>
          <a:xfrm>
            <a:off x="581025" y="130819"/>
            <a:ext cx="57150" cy="552450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5"/>
          <p:cNvSpPr txBox="1"/>
          <p:nvPr/>
        </p:nvSpPr>
        <p:spPr>
          <a:xfrm>
            <a:off x="581025" y="1483369"/>
            <a:ext cx="1102995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Počítač neumí číst. Používá "převodní tabulku" (např. ASCII nebo Unicode).</a:t>
            </a:r>
            <a:endParaRPr/>
          </a:p>
        </p:txBody>
      </p:sp>
      <p:sp>
        <p:nvSpPr>
          <p:cNvPr id="114" name="Google Shape;114;p15"/>
          <p:cNvSpPr txBox="1"/>
          <p:nvPr/>
        </p:nvSpPr>
        <p:spPr>
          <a:xfrm>
            <a:off x="581025" y="6281588"/>
            <a:ext cx="110299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714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Písmeno "A" je pro počítač jen řada osmi přepínačů.</a:t>
            </a:r>
            <a:endParaRPr/>
          </a:p>
        </p:txBody>
      </p:sp>
      <p:graphicFrame>
        <p:nvGraphicFramePr>
          <p:cNvPr id="115" name="Google Shape;115;p15"/>
          <p:cNvGraphicFramePr/>
          <p:nvPr/>
        </p:nvGraphicFramePr>
        <p:xfrm>
          <a:off x="581025" y="207764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{D7ED6150-F519-48CA-8C49-974B52B18D5C}</a:tableStyleId>
              </a:tblPr>
              <a:tblGrid>
                <a:gridCol w="4900600"/>
                <a:gridCol w="2605525"/>
                <a:gridCol w="3523800"/>
              </a:tblGrid>
              <a:tr h="7703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100" u="none" cap="none" strike="noStrike">
                          <a:solidFill>
                            <a:srgbClr val="3FB950"/>
                          </a:solidFill>
                          <a:latin typeface="Fira Code"/>
                          <a:ea typeface="Fira Code"/>
                          <a:cs typeface="Fira Code"/>
                          <a:sym typeface="Fira Code"/>
                        </a:rPr>
                        <a:t>Binární kód (Stroj)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100" u="none" cap="none" strike="noStrike">
                          <a:solidFill>
                            <a:srgbClr val="3FB950"/>
                          </a:solidFill>
                          <a:latin typeface="Fira Code"/>
                          <a:ea typeface="Fira Code"/>
                          <a:cs typeface="Fira Code"/>
                          <a:sym typeface="Fira Code"/>
                        </a:rPr>
                        <a:t>Decimálně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100" u="none" cap="none" strike="noStrike">
                          <a:solidFill>
                            <a:srgbClr val="3FB950"/>
                          </a:solidFill>
                          <a:latin typeface="Fira Code"/>
                          <a:ea typeface="Fira Code"/>
                          <a:cs typeface="Fira Code"/>
                          <a:sym typeface="Fira Code"/>
                        </a:rPr>
                        <a:t>Znak (Člověk)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703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800" u="none" cap="none" strike="noStrike">
                          <a:latin typeface="Fira Code"/>
                          <a:ea typeface="Fira Code"/>
                          <a:cs typeface="Fira Code"/>
                          <a:sym typeface="Fira Code"/>
                        </a:rPr>
                        <a:t>01000001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800" u="none" cap="none" strike="noStrike">
                          <a:latin typeface="Fira Code"/>
                          <a:ea typeface="Fira Code"/>
                          <a:cs typeface="Fira Code"/>
                          <a:sym typeface="Fira Code"/>
                        </a:rPr>
                        <a:t>65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latin typeface="Fira Code"/>
                          <a:ea typeface="Fira Code"/>
                          <a:cs typeface="Fira Code"/>
                          <a:sym typeface="Fira Code"/>
                        </a:rPr>
                        <a:t>A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703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800" u="none" cap="none" strike="noStrike">
                          <a:latin typeface="Fira Code"/>
                          <a:ea typeface="Fira Code"/>
                          <a:cs typeface="Fira Code"/>
                          <a:sym typeface="Fira Code"/>
                        </a:rPr>
                        <a:t>01000010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800" u="none" cap="none" strike="noStrike">
                          <a:latin typeface="Fira Code"/>
                          <a:ea typeface="Fira Code"/>
                          <a:cs typeface="Fira Code"/>
                          <a:sym typeface="Fira Code"/>
                        </a:rPr>
                        <a:t>66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latin typeface="Fira Code"/>
                          <a:ea typeface="Fira Code"/>
                          <a:cs typeface="Fira Code"/>
                          <a:sym typeface="Fira Code"/>
                        </a:rPr>
                        <a:t>B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703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800" u="none" cap="none" strike="noStrike">
                          <a:latin typeface="Fira Code"/>
                          <a:ea typeface="Fira Code"/>
                          <a:cs typeface="Fira Code"/>
                          <a:sym typeface="Fira Code"/>
                        </a:rPr>
                        <a:t>01000011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800" u="none" cap="none" strike="noStrike">
                          <a:latin typeface="Fira Code"/>
                          <a:ea typeface="Fira Code"/>
                          <a:cs typeface="Fira Code"/>
                          <a:sym typeface="Fira Code"/>
                        </a:rPr>
                        <a:t>67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latin typeface="Fira Code"/>
                          <a:ea typeface="Fira Code"/>
                          <a:cs typeface="Fira Code"/>
                          <a:sym typeface="Fira Code"/>
                        </a:rPr>
                        <a:t>C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703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800" u="none" cap="none" strike="noStrike">
                          <a:latin typeface="Fira Code"/>
                          <a:ea typeface="Fira Code"/>
                          <a:cs typeface="Fira Code"/>
                          <a:sym typeface="Fira Code"/>
                        </a:rPr>
                        <a:t>...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800" u="none" cap="none" strike="noStrike">
                          <a:latin typeface="Fira Code"/>
                          <a:ea typeface="Fira Code"/>
                          <a:cs typeface="Fira Code"/>
                          <a:sym typeface="Fira Code"/>
                        </a:rPr>
                        <a:t>...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800" u="none" cap="none" strike="noStrike">
                          <a:latin typeface="Fira Code"/>
                          <a:ea typeface="Fira Code"/>
                          <a:cs typeface="Fira Code"/>
                          <a:sym typeface="Fira Code"/>
                        </a:rPr>
                        <a:t>...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image.png" id="116" name="Google Shape;11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6329213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5"/>
          <p:cNvSpPr/>
          <p:nvPr/>
        </p:nvSpPr>
        <p:spPr>
          <a:xfrm>
            <a:off x="581025" y="2875805"/>
            <a:ext cx="4900612" cy="19050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5"/>
          <p:cNvSpPr/>
          <p:nvPr/>
        </p:nvSpPr>
        <p:spPr>
          <a:xfrm>
            <a:off x="5481637" y="2875805"/>
            <a:ext cx="2605533" cy="19050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5"/>
          <p:cNvSpPr/>
          <p:nvPr/>
        </p:nvSpPr>
        <p:spPr>
          <a:xfrm>
            <a:off x="8087171" y="2875805"/>
            <a:ext cx="3523803" cy="19050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5"/>
          <p:cNvSpPr/>
          <p:nvPr/>
        </p:nvSpPr>
        <p:spPr>
          <a:xfrm>
            <a:off x="581025" y="3646289"/>
            <a:ext cx="4900612" cy="9525"/>
          </a:xfrm>
          <a:prstGeom prst="rect">
            <a:avLst/>
          </a:prstGeom>
          <a:solidFill>
            <a:srgbClr val="3036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5"/>
          <p:cNvSpPr/>
          <p:nvPr/>
        </p:nvSpPr>
        <p:spPr>
          <a:xfrm>
            <a:off x="5481637" y="3646289"/>
            <a:ext cx="2605533" cy="9525"/>
          </a:xfrm>
          <a:prstGeom prst="rect">
            <a:avLst/>
          </a:prstGeom>
          <a:solidFill>
            <a:srgbClr val="3036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5"/>
          <p:cNvSpPr/>
          <p:nvPr/>
        </p:nvSpPr>
        <p:spPr>
          <a:xfrm>
            <a:off x="8087171" y="3646289"/>
            <a:ext cx="3523803" cy="9525"/>
          </a:xfrm>
          <a:prstGeom prst="rect">
            <a:avLst/>
          </a:prstGeom>
          <a:solidFill>
            <a:srgbClr val="3036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5"/>
          <p:cNvSpPr/>
          <p:nvPr/>
        </p:nvSpPr>
        <p:spPr>
          <a:xfrm>
            <a:off x="581025" y="4402484"/>
            <a:ext cx="4900612" cy="9525"/>
          </a:xfrm>
          <a:prstGeom prst="rect">
            <a:avLst/>
          </a:prstGeom>
          <a:solidFill>
            <a:srgbClr val="3036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5"/>
          <p:cNvSpPr/>
          <p:nvPr/>
        </p:nvSpPr>
        <p:spPr>
          <a:xfrm>
            <a:off x="5481637" y="4402484"/>
            <a:ext cx="2605533" cy="9525"/>
          </a:xfrm>
          <a:prstGeom prst="rect">
            <a:avLst/>
          </a:prstGeom>
          <a:solidFill>
            <a:srgbClr val="3036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5"/>
          <p:cNvSpPr/>
          <p:nvPr/>
        </p:nvSpPr>
        <p:spPr>
          <a:xfrm>
            <a:off x="8087171" y="4402484"/>
            <a:ext cx="3523803" cy="9525"/>
          </a:xfrm>
          <a:prstGeom prst="rect">
            <a:avLst/>
          </a:prstGeom>
          <a:solidFill>
            <a:srgbClr val="3036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5"/>
          <p:cNvSpPr/>
          <p:nvPr/>
        </p:nvSpPr>
        <p:spPr>
          <a:xfrm>
            <a:off x="581025" y="5158680"/>
            <a:ext cx="4900612" cy="9525"/>
          </a:xfrm>
          <a:prstGeom prst="rect">
            <a:avLst/>
          </a:prstGeom>
          <a:solidFill>
            <a:srgbClr val="3036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5"/>
          <p:cNvSpPr/>
          <p:nvPr/>
        </p:nvSpPr>
        <p:spPr>
          <a:xfrm>
            <a:off x="5481637" y="5158680"/>
            <a:ext cx="2605533" cy="9525"/>
          </a:xfrm>
          <a:prstGeom prst="rect">
            <a:avLst/>
          </a:prstGeom>
          <a:solidFill>
            <a:srgbClr val="3036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5"/>
          <p:cNvSpPr/>
          <p:nvPr/>
        </p:nvSpPr>
        <p:spPr>
          <a:xfrm>
            <a:off x="8087171" y="5158680"/>
            <a:ext cx="3523803" cy="9525"/>
          </a:xfrm>
          <a:prstGeom prst="rect">
            <a:avLst/>
          </a:prstGeom>
          <a:solidFill>
            <a:srgbClr val="3036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5"/>
          <p:cNvSpPr/>
          <p:nvPr/>
        </p:nvSpPr>
        <p:spPr>
          <a:xfrm>
            <a:off x="581025" y="5914876"/>
            <a:ext cx="4900612" cy="9525"/>
          </a:xfrm>
          <a:prstGeom prst="rect">
            <a:avLst/>
          </a:prstGeom>
          <a:solidFill>
            <a:srgbClr val="3036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5"/>
          <p:cNvSpPr/>
          <p:nvPr/>
        </p:nvSpPr>
        <p:spPr>
          <a:xfrm>
            <a:off x="5481637" y="5914876"/>
            <a:ext cx="2605533" cy="9525"/>
          </a:xfrm>
          <a:prstGeom prst="rect">
            <a:avLst/>
          </a:prstGeom>
          <a:solidFill>
            <a:srgbClr val="3036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5"/>
          <p:cNvSpPr/>
          <p:nvPr/>
        </p:nvSpPr>
        <p:spPr>
          <a:xfrm>
            <a:off x="8087171" y="5914876"/>
            <a:ext cx="3523803" cy="9525"/>
          </a:xfrm>
          <a:prstGeom prst="rect">
            <a:avLst/>
          </a:prstGeom>
          <a:solidFill>
            <a:srgbClr val="3036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B22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6" name="Google Shape;13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7" name="Google Shape;13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2922240"/>
            <a:ext cx="3486150" cy="30173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8" name="Google Shape;138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52925" y="2922240"/>
            <a:ext cx="3486150" cy="30173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9" name="Google Shape;139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4825" y="2922240"/>
            <a:ext cx="3486150" cy="3017341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6"/>
          <p:cNvSpPr txBox="1"/>
          <p:nvPr/>
        </p:nvSpPr>
        <p:spPr>
          <a:xfrm>
            <a:off x="771525" y="581025"/>
            <a:ext cx="71008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E6EDF3"/>
                </a:solidFill>
                <a:latin typeface="Montserrat"/>
                <a:ea typeface="Montserrat"/>
                <a:cs typeface="Montserrat"/>
                <a:sym typeface="Montserrat"/>
              </a:rPr>
              <a:t>Interpretace: Kontext je král</a:t>
            </a:r>
            <a:endParaRPr/>
          </a:p>
        </p:txBody>
      </p:sp>
      <p:sp>
        <p:nvSpPr>
          <p:cNvPr id="141" name="Google Shape;141;p16"/>
          <p:cNvSpPr/>
          <p:nvPr/>
        </p:nvSpPr>
        <p:spPr>
          <a:xfrm>
            <a:off x="581025" y="581025"/>
            <a:ext cx="57150" cy="552450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6"/>
          <p:cNvSpPr txBox="1"/>
          <p:nvPr/>
        </p:nvSpPr>
        <p:spPr>
          <a:xfrm>
            <a:off x="581025" y="2270819"/>
            <a:ext cx="1102995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Stejná data (01000001) znamenají různé věci podle toho, kdo se dívá.</a:t>
            </a:r>
            <a:endParaRPr/>
          </a:p>
        </p:txBody>
      </p:sp>
      <p:sp>
        <p:nvSpPr>
          <p:cNvPr id="143" name="Google Shape;143;p16"/>
          <p:cNvSpPr txBox="1"/>
          <p:nvPr/>
        </p:nvSpPr>
        <p:spPr>
          <a:xfrm>
            <a:off x="803910" y="3960465"/>
            <a:ext cx="3040380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E6EDF3"/>
                </a:solidFill>
                <a:latin typeface="Fira Code"/>
                <a:ea typeface="Fira Code"/>
                <a:cs typeface="Fira Code"/>
                <a:sym typeface="Fira Code"/>
              </a:rPr>
              <a:t>Textový Editor</a:t>
            </a:r>
            <a:endParaRPr/>
          </a:p>
        </p:txBody>
      </p:sp>
      <p:sp>
        <p:nvSpPr>
          <p:cNvPr id="144" name="Google Shape;144;p16"/>
          <p:cNvSpPr txBox="1"/>
          <p:nvPr/>
        </p:nvSpPr>
        <p:spPr>
          <a:xfrm>
            <a:off x="876300" y="4684365"/>
            <a:ext cx="289560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Vidí kód 65 a zobrazí písmeno </a:t>
            </a:r>
            <a:r>
              <a:rPr b="1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"A"</a:t>
            </a: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/>
          </a:p>
        </p:txBody>
      </p:sp>
      <p:sp>
        <p:nvSpPr>
          <p:cNvPr id="145" name="Google Shape;145;p16"/>
          <p:cNvSpPr txBox="1"/>
          <p:nvPr/>
        </p:nvSpPr>
        <p:spPr>
          <a:xfrm>
            <a:off x="4575810" y="3960465"/>
            <a:ext cx="3040380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E6EDF3"/>
                </a:solidFill>
                <a:latin typeface="Fira Code"/>
                <a:ea typeface="Fira Code"/>
                <a:cs typeface="Fira Code"/>
                <a:sym typeface="Fira Code"/>
              </a:rPr>
              <a:t>Excel</a:t>
            </a:r>
            <a:endParaRPr/>
          </a:p>
        </p:txBody>
      </p:sp>
      <p:sp>
        <p:nvSpPr>
          <p:cNvPr id="146" name="Google Shape;146;p16"/>
          <p:cNvSpPr txBox="1"/>
          <p:nvPr/>
        </p:nvSpPr>
        <p:spPr>
          <a:xfrm>
            <a:off x="4648200" y="4684365"/>
            <a:ext cx="289560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Vidí kód 65 a zobrazí číslo </a:t>
            </a:r>
            <a:r>
              <a:rPr b="1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65</a:t>
            </a: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 pro výpočty.</a:t>
            </a:r>
            <a:endParaRPr/>
          </a:p>
        </p:txBody>
      </p:sp>
      <p:sp>
        <p:nvSpPr>
          <p:cNvPr id="147" name="Google Shape;147;p16"/>
          <p:cNvSpPr txBox="1"/>
          <p:nvPr/>
        </p:nvSpPr>
        <p:spPr>
          <a:xfrm>
            <a:off x="8347710" y="3960465"/>
            <a:ext cx="3040380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E6EDF3"/>
                </a:solidFill>
                <a:latin typeface="Fira Code"/>
                <a:ea typeface="Fira Code"/>
                <a:cs typeface="Fira Code"/>
                <a:sym typeface="Fira Code"/>
              </a:rPr>
              <a:t>Grafický Editor</a:t>
            </a:r>
            <a:endParaRPr/>
          </a:p>
        </p:txBody>
      </p:sp>
      <p:sp>
        <p:nvSpPr>
          <p:cNvPr id="148" name="Google Shape;148;p16"/>
          <p:cNvSpPr txBox="1"/>
          <p:nvPr/>
        </p:nvSpPr>
        <p:spPr>
          <a:xfrm>
            <a:off x="8420100" y="4684365"/>
            <a:ext cx="289560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Vidí kód 65 a vykreslí </a:t>
            </a:r>
            <a:r>
              <a:rPr b="1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tmavě červený</a:t>
            </a: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 bod.</a:t>
            </a:r>
            <a:endParaRPr/>
          </a:p>
        </p:txBody>
      </p:sp>
      <p:pic>
        <p:nvPicPr>
          <p:cNvPr descr="image.png" id="149" name="Google Shape;149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152650" y="3255615"/>
            <a:ext cx="3429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0" name="Google Shape;150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867400" y="325561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1" name="Google Shape;151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639300" y="3255615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B22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6" name="Google Shape;15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7" name="Google Shape;157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2096541"/>
            <a:ext cx="5229225" cy="37888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8" name="Google Shape;158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2096541"/>
            <a:ext cx="5229225" cy="37888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9" name="Google Shape;159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6300" y="3630066"/>
            <a:ext cx="463867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0" name="Google Shape;160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77025" y="3630066"/>
            <a:ext cx="4638675" cy="58102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7"/>
          <p:cNvSpPr txBox="1"/>
          <p:nvPr/>
        </p:nvSpPr>
        <p:spPr>
          <a:xfrm>
            <a:off x="771525" y="581025"/>
            <a:ext cx="6670833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E6EDF3"/>
                </a:solidFill>
                <a:latin typeface="Montserrat"/>
                <a:ea typeface="Montserrat"/>
                <a:cs typeface="Montserrat"/>
                <a:sym typeface="Montserrat"/>
              </a:rPr>
              <a:t>Datové typy: Past v Excelu</a:t>
            </a:r>
            <a:endParaRPr/>
          </a:p>
        </p:txBody>
      </p:sp>
      <p:sp>
        <p:nvSpPr>
          <p:cNvPr id="162" name="Google Shape;162;p17"/>
          <p:cNvSpPr/>
          <p:nvPr/>
        </p:nvSpPr>
        <p:spPr>
          <a:xfrm>
            <a:off x="581025" y="581025"/>
            <a:ext cx="57150" cy="552450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7"/>
          <p:cNvSpPr txBox="1"/>
          <p:nvPr/>
        </p:nvSpPr>
        <p:spPr>
          <a:xfrm>
            <a:off x="760333" y="3134766"/>
            <a:ext cx="4870608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E6EDF3"/>
                </a:solidFill>
                <a:latin typeface="Fira Code"/>
                <a:ea typeface="Fira Code"/>
                <a:cs typeface="Fira Code"/>
                <a:sym typeface="Fira Code"/>
              </a:rPr>
              <a:t>Integer (Číslo)</a:t>
            </a:r>
            <a:endParaRPr/>
          </a:p>
        </p:txBody>
      </p:sp>
      <p:sp>
        <p:nvSpPr>
          <p:cNvPr id="164" name="Google Shape;164;p17"/>
          <p:cNvSpPr txBox="1"/>
          <p:nvPr/>
        </p:nvSpPr>
        <p:spPr>
          <a:xfrm>
            <a:off x="876300" y="4630191"/>
            <a:ext cx="4638675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Počítač chápe matematickou hodnotu. Lze sčítat, násobit.</a:t>
            </a:r>
            <a:endParaRPr/>
          </a:p>
        </p:txBody>
      </p:sp>
      <p:sp>
        <p:nvSpPr>
          <p:cNvPr id="165" name="Google Shape;165;p17"/>
          <p:cNvSpPr txBox="1"/>
          <p:nvPr/>
        </p:nvSpPr>
        <p:spPr>
          <a:xfrm>
            <a:off x="6561058" y="3134766"/>
            <a:ext cx="4870608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E6EDF3"/>
                </a:solidFill>
                <a:latin typeface="Fira Code"/>
                <a:ea typeface="Fira Code"/>
                <a:cs typeface="Fira Code"/>
                <a:sym typeface="Fira Code"/>
              </a:rPr>
              <a:t>String (Text)</a:t>
            </a:r>
            <a:endParaRPr/>
          </a:p>
        </p:txBody>
      </p:sp>
      <p:sp>
        <p:nvSpPr>
          <p:cNvPr id="166" name="Google Shape;166;p17"/>
          <p:cNvSpPr txBox="1"/>
          <p:nvPr/>
        </p:nvSpPr>
        <p:spPr>
          <a:xfrm>
            <a:off x="6677025" y="4630191"/>
            <a:ext cx="4638675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Počítač vidí jen znaky. Operace "+" znamená "přilepit k sobě" (zřetězení).</a:t>
            </a:r>
            <a:endParaRPr/>
          </a:p>
        </p:txBody>
      </p:sp>
      <p:pic>
        <p:nvPicPr>
          <p:cNvPr descr="image.png" id="167" name="Google Shape;167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024187" y="2429916"/>
            <a:ext cx="3429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8" name="Google Shape;168;p1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796337" y="2429916"/>
            <a:ext cx="40005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B22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3" name="Google Shape;17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8"/>
          <p:cNvSpPr txBox="1"/>
          <p:nvPr/>
        </p:nvSpPr>
        <p:spPr>
          <a:xfrm>
            <a:off x="962025" y="771525"/>
            <a:ext cx="4590573" cy="11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E6EDF3"/>
                </a:solidFill>
                <a:latin typeface="Montserrat"/>
                <a:ea typeface="Montserrat"/>
                <a:cs typeface="Montserrat"/>
                <a:sym typeface="Montserrat"/>
              </a:rPr>
              <a:t>Metadata: Data o datech</a:t>
            </a:r>
            <a:endParaRPr/>
          </a:p>
        </p:txBody>
      </p:sp>
      <p:sp>
        <p:nvSpPr>
          <p:cNvPr id="175" name="Google Shape;175;p18"/>
          <p:cNvSpPr/>
          <p:nvPr/>
        </p:nvSpPr>
        <p:spPr>
          <a:xfrm>
            <a:off x="771525" y="771525"/>
            <a:ext cx="57150" cy="1104900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76" name="Google Shape;176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0" y="9525"/>
            <a:ext cx="60864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8"/>
          <p:cNvSpPr txBox="1"/>
          <p:nvPr/>
        </p:nvSpPr>
        <p:spPr>
          <a:xfrm>
            <a:off x="771525" y="2295525"/>
            <a:ext cx="4562475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Data:</a:t>
            </a: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 Samotná fotografie (mřížka barevných pixelů).</a:t>
            </a:r>
            <a:endParaRPr/>
          </a:p>
        </p:txBody>
      </p:sp>
      <p:sp>
        <p:nvSpPr>
          <p:cNvPr id="178" name="Google Shape;178;p18"/>
          <p:cNvSpPr txBox="1"/>
          <p:nvPr/>
        </p:nvSpPr>
        <p:spPr>
          <a:xfrm>
            <a:off x="714375" y="3167879"/>
            <a:ext cx="4562400" cy="7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Metadata (EXIF):</a:t>
            </a: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 Skryté informace v souboru.</a:t>
            </a:r>
            <a:endParaRPr/>
          </a:p>
        </p:txBody>
      </p:sp>
      <p:sp>
        <p:nvSpPr>
          <p:cNvPr id="179" name="Google Shape;179;p18"/>
          <p:cNvSpPr txBox="1"/>
          <p:nvPr/>
        </p:nvSpPr>
        <p:spPr>
          <a:xfrm>
            <a:off x="771550" y="5489669"/>
            <a:ext cx="4562400" cy="11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Díky metadatům najdete fotku z dovolené podle místa, i když počítač nevidí, co na ní je.</a:t>
            </a:r>
            <a:endParaRPr/>
          </a:p>
        </p:txBody>
      </p:sp>
      <p:sp>
        <p:nvSpPr>
          <p:cNvPr id="180" name="Google Shape;180;p18"/>
          <p:cNvSpPr txBox="1"/>
          <p:nvPr/>
        </p:nvSpPr>
        <p:spPr>
          <a:xfrm>
            <a:off x="1166575" y="3970182"/>
            <a:ext cx="41814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2860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8B949E"/>
                </a:solidFill>
                <a:latin typeface="Fira Code"/>
                <a:ea typeface="Fira Code"/>
                <a:cs typeface="Fira Code"/>
                <a:sym typeface="Fira Code"/>
              </a:rPr>
              <a:t>Datum: 15.01.2026</a:t>
            </a:r>
            <a:endParaRPr/>
          </a:p>
        </p:txBody>
      </p:sp>
      <p:sp>
        <p:nvSpPr>
          <p:cNvPr id="181" name="Google Shape;181;p18"/>
          <p:cNvSpPr txBox="1"/>
          <p:nvPr/>
        </p:nvSpPr>
        <p:spPr>
          <a:xfrm>
            <a:off x="1166575" y="4447003"/>
            <a:ext cx="41814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7145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8B949E"/>
                </a:solidFill>
                <a:latin typeface="Fira Code"/>
                <a:ea typeface="Fira Code"/>
                <a:cs typeface="Fira Code"/>
                <a:sym typeface="Fira Code"/>
              </a:rPr>
              <a:t>GPS: 50.0755°</a:t>
            </a:r>
            <a:r>
              <a:rPr lang="en-US" sz="1800">
                <a:solidFill>
                  <a:srgbClr val="8B949E"/>
                </a:solidFill>
                <a:latin typeface="Fira Code"/>
                <a:ea typeface="Fira Code"/>
                <a:cs typeface="Fira Code"/>
                <a:sym typeface="Fira Code"/>
              </a:rPr>
              <a:t>…</a:t>
            </a:r>
            <a:endParaRPr/>
          </a:p>
        </p:txBody>
      </p:sp>
      <p:sp>
        <p:nvSpPr>
          <p:cNvPr id="182" name="Google Shape;182;p18"/>
          <p:cNvSpPr txBox="1"/>
          <p:nvPr/>
        </p:nvSpPr>
        <p:spPr>
          <a:xfrm>
            <a:off x="1095375" y="4923824"/>
            <a:ext cx="41814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7145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8B949E"/>
                </a:solidFill>
                <a:latin typeface="Fira Code"/>
                <a:ea typeface="Fira Code"/>
                <a:cs typeface="Fira Code"/>
                <a:sym typeface="Fira Code"/>
              </a:rPr>
              <a:t>Zařízení: iPhone 15</a:t>
            </a:r>
            <a:endParaRPr/>
          </a:p>
        </p:txBody>
      </p:sp>
      <p:pic>
        <p:nvPicPr>
          <p:cNvPr descr="image.png" id="183" name="Google Shape;183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0100" y="4029182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4" name="Google Shape;184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525" y="4526828"/>
            <a:ext cx="1714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5" name="Google Shape;185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28675" y="4938599"/>
            <a:ext cx="171450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B22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0" name="Google Shape;19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1" name="Google Shape;19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3123307"/>
            <a:ext cx="2426493" cy="17353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2" name="Google Shape;192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48794" y="3123307"/>
            <a:ext cx="2426493" cy="17353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3" name="Google Shape;193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16563" y="3123307"/>
            <a:ext cx="2426493" cy="17353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4" name="Google Shape;194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84332" y="3123307"/>
            <a:ext cx="2426493" cy="1735335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9"/>
          <p:cNvSpPr txBox="1"/>
          <p:nvPr/>
        </p:nvSpPr>
        <p:spPr>
          <a:xfrm>
            <a:off x="771525" y="581025"/>
            <a:ext cx="8391048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E6EDF3"/>
                </a:solidFill>
                <a:latin typeface="Montserrat"/>
                <a:ea typeface="Montserrat"/>
                <a:cs typeface="Montserrat"/>
                <a:sym typeface="Montserrat"/>
              </a:rPr>
              <a:t>IPO Model: Továrna na informace</a:t>
            </a:r>
            <a:endParaRPr/>
          </a:p>
        </p:txBody>
      </p:sp>
      <p:sp>
        <p:nvSpPr>
          <p:cNvPr id="196" name="Google Shape;196;p19"/>
          <p:cNvSpPr/>
          <p:nvPr/>
        </p:nvSpPr>
        <p:spPr>
          <a:xfrm>
            <a:off x="581025" y="581025"/>
            <a:ext cx="57150" cy="552450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9"/>
          <p:cNvSpPr txBox="1"/>
          <p:nvPr/>
        </p:nvSpPr>
        <p:spPr>
          <a:xfrm>
            <a:off x="740390" y="3332857"/>
            <a:ext cx="2107763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3FB950"/>
                </a:solidFill>
                <a:latin typeface="Montserrat"/>
                <a:ea typeface="Montserrat"/>
                <a:cs typeface="Montserrat"/>
                <a:sym typeface="Montserrat"/>
              </a:rPr>
              <a:t>1. Input (Vstup)</a:t>
            </a:r>
            <a:endParaRPr/>
          </a:p>
        </p:txBody>
      </p:sp>
      <p:sp>
        <p:nvSpPr>
          <p:cNvPr id="198" name="Google Shape;198;p19"/>
          <p:cNvSpPr txBox="1"/>
          <p:nvPr/>
        </p:nvSpPr>
        <p:spPr>
          <a:xfrm>
            <a:off x="581025" y="3730101"/>
            <a:ext cx="2107800" cy="87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23850" spcFirstLastPara="1" rIns="0" wrap="square" tIns="0">
            <a:spAutoFit/>
          </a:bodyPr>
          <a:lstStyle/>
          <a:p>
            <a:pPr indent="0" lvl="0" marL="0" marR="0" rtl="0" algn="ctr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2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 Pořízení dat (Klávesnice, Senzory, Myš)</a:t>
            </a:r>
            <a:endParaRPr/>
          </a:p>
        </p:txBody>
      </p:sp>
      <p:sp>
        <p:nvSpPr>
          <p:cNvPr id="199" name="Google Shape;199;p19"/>
          <p:cNvSpPr txBox="1"/>
          <p:nvPr/>
        </p:nvSpPr>
        <p:spPr>
          <a:xfrm>
            <a:off x="3608159" y="3332857"/>
            <a:ext cx="2107763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3FB950"/>
                </a:solidFill>
                <a:latin typeface="Montserrat"/>
                <a:ea typeface="Montserrat"/>
                <a:cs typeface="Montserrat"/>
                <a:sym typeface="Montserrat"/>
              </a:rPr>
              <a:t>2. Process</a:t>
            </a:r>
            <a:endParaRPr/>
          </a:p>
        </p:txBody>
      </p:sp>
      <p:sp>
        <p:nvSpPr>
          <p:cNvPr id="200" name="Google Shape;200;p19"/>
          <p:cNvSpPr txBox="1"/>
          <p:nvPr/>
        </p:nvSpPr>
        <p:spPr>
          <a:xfrm>
            <a:off x="3553632" y="3828495"/>
            <a:ext cx="20073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85750" spcFirstLastPara="1" rIns="0" wrap="square" tIns="0">
            <a:spAutoFit/>
          </a:bodyPr>
          <a:lstStyle/>
          <a:p>
            <a:pPr indent="0" lvl="0" marL="0" marR="0" rtl="0" algn="ctr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2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 Zpracování v CPU. Tady vzniká hodnota.</a:t>
            </a:r>
            <a:endParaRPr/>
          </a:p>
        </p:txBody>
      </p:sp>
      <p:sp>
        <p:nvSpPr>
          <p:cNvPr id="201" name="Google Shape;201;p19"/>
          <p:cNvSpPr txBox="1"/>
          <p:nvPr/>
        </p:nvSpPr>
        <p:spPr>
          <a:xfrm>
            <a:off x="6475928" y="3332857"/>
            <a:ext cx="2107763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3FB950"/>
                </a:solidFill>
                <a:latin typeface="Montserrat"/>
                <a:ea typeface="Montserrat"/>
                <a:cs typeface="Montserrat"/>
                <a:sym typeface="Montserrat"/>
              </a:rPr>
              <a:t>3. Storage</a:t>
            </a:r>
            <a:endParaRPr/>
          </a:p>
        </p:txBody>
      </p:sp>
      <p:sp>
        <p:nvSpPr>
          <p:cNvPr id="202" name="Google Shape;202;p19"/>
          <p:cNvSpPr txBox="1"/>
          <p:nvPr/>
        </p:nvSpPr>
        <p:spPr>
          <a:xfrm>
            <a:off x="6473701" y="3828507"/>
            <a:ext cx="20073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85750" spcFirstLastPara="1" rIns="0" wrap="square" tIns="0">
            <a:spAutoFit/>
          </a:bodyPr>
          <a:lstStyle/>
          <a:p>
            <a:pPr indent="0" lvl="0" marL="0" marR="0" rtl="0" algn="ctr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2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 Uložení na SSD/Cloud pro pozdější použití.</a:t>
            </a:r>
            <a:endParaRPr/>
          </a:p>
        </p:txBody>
      </p:sp>
      <p:sp>
        <p:nvSpPr>
          <p:cNvPr id="203" name="Google Shape;203;p19"/>
          <p:cNvSpPr txBox="1"/>
          <p:nvPr/>
        </p:nvSpPr>
        <p:spPr>
          <a:xfrm>
            <a:off x="9343697" y="3332857"/>
            <a:ext cx="2107763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3FB950"/>
                </a:solidFill>
                <a:latin typeface="Montserrat"/>
                <a:ea typeface="Montserrat"/>
                <a:cs typeface="Montserrat"/>
                <a:sym typeface="Montserrat"/>
              </a:rPr>
              <a:t>4. Output</a:t>
            </a:r>
            <a:endParaRPr/>
          </a:p>
        </p:txBody>
      </p:sp>
      <p:sp>
        <p:nvSpPr>
          <p:cNvPr id="204" name="Google Shape;204;p19"/>
          <p:cNvSpPr txBox="1"/>
          <p:nvPr/>
        </p:nvSpPr>
        <p:spPr>
          <a:xfrm>
            <a:off x="9250907" y="3926907"/>
            <a:ext cx="20073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23850" spcFirstLastPara="1" rIns="0" wrap="square" tIns="0">
            <a:spAutoFit/>
          </a:bodyPr>
          <a:lstStyle/>
          <a:p>
            <a:pPr indent="0" lvl="0" marL="0" marR="0" rtl="0" algn="ctr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200" u="none" cap="none" strike="noStrike">
                <a:solidFill>
                  <a:srgbClr val="8B949E"/>
                </a:solidFill>
                <a:latin typeface="Montserrat"/>
                <a:ea typeface="Montserrat"/>
                <a:cs typeface="Montserrat"/>
                <a:sym typeface="Montserrat"/>
              </a:rPr>
              <a:t> Prezentace uživateli (Monitor, Tiskárna).</a:t>
            </a:r>
            <a:endParaRPr/>
          </a:p>
        </p:txBody>
      </p:sp>
      <p:pic>
        <p:nvPicPr>
          <p:cNvPr descr="image.png" id="205" name="Google Shape;205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13296" y="3685282"/>
            <a:ext cx="3238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6" name="Google Shape;206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519166" y="3780532"/>
            <a:ext cx="2857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7" name="Google Shape;207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386935" y="3780532"/>
            <a:ext cx="2857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8" name="Google Shape;208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235654" y="3780532"/>
            <a:ext cx="323850" cy="28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B22"/>
        </a:solid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3" name="Google Shape;21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0"/>
          <p:cNvSpPr txBox="1"/>
          <p:nvPr/>
        </p:nvSpPr>
        <p:spPr>
          <a:xfrm>
            <a:off x="363627" y="2189850"/>
            <a:ext cx="10714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E6EDF3"/>
                </a:solidFill>
                <a:latin typeface="Montserrat"/>
                <a:ea typeface="Montserrat"/>
                <a:cs typeface="Montserrat"/>
                <a:sym typeface="Montserrat"/>
              </a:rPr>
              <a:t>      </a:t>
            </a:r>
            <a:r>
              <a:rPr b="1" i="0" lang="en-US" sz="6000" u="none" cap="none" strike="noStrike">
                <a:solidFill>
                  <a:srgbClr val="E6EDF3"/>
                </a:solidFill>
                <a:latin typeface="Montserrat"/>
                <a:ea typeface="Montserrat"/>
                <a:cs typeface="Montserrat"/>
                <a:sym typeface="Montserrat"/>
              </a:rPr>
              <a:t>Závěr </a:t>
            </a:r>
            <a:endParaRPr/>
          </a:p>
        </p:txBody>
      </p:sp>
      <p:sp>
        <p:nvSpPr>
          <p:cNvPr id="215" name="Google Shape;215;p20"/>
          <p:cNvSpPr txBox="1"/>
          <p:nvPr/>
        </p:nvSpPr>
        <p:spPr>
          <a:xfrm>
            <a:off x="581025" y="3304282"/>
            <a:ext cx="8696325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3FB950"/>
                </a:solidFill>
                <a:latin typeface="Fira Code"/>
                <a:ea typeface="Fira Code"/>
                <a:cs typeface="Fira Code"/>
                <a:sym typeface="Fira Code"/>
              </a:rPr>
              <a:t>Data (0/1) + Kontext (Interpretace) =</a:t>
            </a:r>
            <a:endParaRPr/>
          </a:p>
        </p:txBody>
      </p:sp>
      <p:pic>
        <p:nvPicPr>
          <p:cNvPr descr="image.png" id="216" name="Google Shape;216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82025" y="3228982"/>
            <a:ext cx="1819275" cy="40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